
<file path=[Content_Types].xml><?xml version="1.0" encoding="utf-8"?>
<Types xmlns="http://schemas.openxmlformats.org/package/2006/content-types">
  <Override PartName="/_rels/.rels" ContentType="application/vnd.openxmlformats-package.relationships+xml"/>
  <Override PartName="/ppt/notesSlides/_rels/notesSlide22.xml.rels" ContentType="application/vnd.openxmlformats-package.relationships+xml"/>
  <Override PartName="/ppt/notesSlides/_rels/notesSlide21.xml.rels" ContentType="application/vnd.openxmlformats-package.relationships+xml"/>
  <Override PartName="/ppt/notesSlides/_rels/notesSlide20.xml.rels" ContentType="application/vnd.openxmlformats-package.relationships+xml"/>
  <Override PartName="/ppt/notesSlides/_rels/notesSlide19.xml.rels" ContentType="application/vnd.openxmlformats-package.relationships+xml"/>
  <Override PartName="/ppt/notesSlides/_rels/notesSlide17.xml.rels" ContentType="application/vnd.openxmlformats-package.relationships+xml"/>
  <Override PartName="/ppt/notesSlides/_rels/notesSlide24.xml.rels" ContentType="application/vnd.openxmlformats-package.relationships+xml"/>
  <Override PartName="/ppt/notesSlides/_rels/notesSlide16.xml.rels" ContentType="application/vnd.openxmlformats-package.relationships+xml"/>
  <Override PartName="/ppt/notesSlides/_rels/notesSlide18.xml.rels" ContentType="application/vnd.openxmlformats-package.relationships+xml"/>
  <Override PartName="/ppt/notesSlides/_rels/notesSlide11.xml.rels" ContentType="application/vnd.openxmlformats-package.relationships+xml"/>
  <Override PartName="/ppt/notesSlides/_rels/notesSlide1.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3.xml.rels" ContentType="application/vnd.openxmlformats-package.relationships+xml"/>
  <Override PartName="/ppt/notesSlides/_rels/notesSlide2.xml.rels" ContentType="application/vnd.openxmlformats-package.relationships+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24.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s/_rels/slide21.xml.rels" ContentType="application/vnd.openxmlformats-package.relationships+xml"/>
  <Override PartName="/ppt/slides/_rels/slide20.xml.rels" ContentType="application/vnd.openxmlformats-package.relationships+xml"/>
  <Override PartName="/ppt/slides/_rels/slide16.xml.rels" ContentType="application/vnd.openxmlformats-package.relationships+xml"/>
  <Override PartName="/ppt/slides/_rels/slide1.xml.rels" ContentType="application/vnd.openxmlformats-package.relationships+xml"/>
  <Override PartName="/ppt/slides/_rels/slide23.xml.rels" ContentType="application/vnd.openxmlformats-package.relationships+xml"/>
  <Override PartName="/ppt/slides/_rels/slide15.xml.rels" ContentType="application/vnd.openxmlformats-package.relationships+xml"/>
  <Override PartName="/ppt/slides/_rels/slide22.xml.rels" ContentType="application/vnd.openxmlformats-package.relationships+xml"/>
  <Override PartName="/ppt/slides/_rels/slide14.xml.rels" ContentType="application/vnd.openxmlformats-package.relationships+xml"/>
  <Override PartName="/ppt/slides/_rels/slide5.xml.rels" ContentType="application/vnd.openxmlformats-package.relationships+xml"/>
  <Override PartName="/ppt/slides/_rels/slide13.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12.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17.xml.rels" ContentType="application/vnd.openxmlformats-package.relationships+xml"/>
  <Override PartName="/ppt/slides/_rels/slide10.xml.rels" ContentType="application/vnd.openxmlformats-package.relationships+xml"/>
  <Override PartName="/ppt/slides/_rels/slide24.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3.xml.rels" ContentType="application/vnd.openxmlformats-package.relationships+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xml" ContentType="application/vnd.openxmlformats-officedocument.presentationml.slide+xml"/>
  <Override PartName="/ppt/slides/slide23.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22.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21.xml" ContentType="application/vnd.openxmlformats-officedocument.presentationml.slide+xml"/>
  <Override PartName="/ppt/slides/slide7.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4.xml" ContentType="application/vnd.openxmlformats-officedocument.presentationml.slide+xml"/>
  <Override PartName="/ppt/slides/slide2.xml" ContentType="application/vnd.openxmlformats-officedocument.presentationml.slide+xml"/>
  <Override PartName="/ppt/slides/slide1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png" ContentType="image/png"/>
  <Override PartName="/ppt/media/image1.png" ContentType="image/png"/>
  <Override PartName="/ppt/theme/theme2.xml" ContentType="application/vnd.openxmlformats-officedocument.theme+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notesMasters/_rels/notesMaster1.xml.rels" ContentType="application/vnd.openxmlformats-package.relationships+xml"/>
  <Override PartName="/ppt/notesMasters/notesMaster1.xml" ContentType="application/vnd.openxmlformats-officedocument.presentationml.notesMaster+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9"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Click to edit the notes format</a:t>
            </a:r>
            <a:endParaRPr/>
          </a:p>
        </p:txBody>
      </p:sp>
      <p:sp>
        <p:nvSpPr>
          <p:cNvPr id="40" name="PlaceHolder 2"/>
          <p:cNvSpPr>
            <a:spLocks noGrp="1"/>
          </p:cNvSpPr>
          <p:nvPr>
            <p:ph type="hdr"/>
          </p:nvPr>
        </p:nvSpPr>
        <p:spPr>
          <a:xfrm>
            <a:off x="0" y="0"/>
            <a:ext cx="3372840" cy="502560"/>
          </a:xfrm>
          <a:prstGeom prst="rect">
            <a:avLst/>
          </a:prstGeom>
        </p:spPr>
        <p:txBody>
          <a:bodyPr lIns="0" rIns="0" tIns="0" bIns="0"/>
          <a:p>
            <a:r>
              <a:rPr lang="en-US" sz="1400" spc="-1">
                <a:latin typeface="Times New Roman"/>
              </a:rPr>
              <a:t>&lt;header&gt;</a:t>
            </a:r>
            <a:endParaRPr/>
          </a:p>
        </p:txBody>
      </p:sp>
      <p:sp>
        <p:nvSpPr>
          <p:cNvPr id="41" name="PlaceHolder 3"/>
          <p:cNvSpPr>
            <a:spLocks noGrp="1"/>
          </p:cNvSpPr>
          <p:nvPr>
            <p:ph type="dt"/>
          </p:nvPr>
        </p:nvSpPr>
        <p:spPr>
          <a:xfrm>
            <a:off x="4399200" y="0"/>
            <a:ext cx="3372840" cy="502560"/>
          </a:xfrm>
          <a:prstGeom prst="rect">
            <a:avLst/>
          </a:prstGeom>
        </p:spPr>
        <p:txBody>
          <a:bodyPr lIns="0" rIns="0" tIns="0" bIns="0"/>
          <a:p>
            <a:pPr algn="r"/>
            <a:r>
              <a:rPr lang="en-US" sz="1400" spc="-1">
                <a:latin typeface="Times New Roman"/>
              </a:rPr>
              <a:t>&lt;date/time&gt;</a:t>
            </a:r>
            <a:endParaRPr/>
          </a:p>
        </p:txBody>
      </p:sp>
      <p:sp>
        <p:nvSpPr>
          <p:cNvPr id="42" name="PlaceHolder 4"/>
          <p:cNvSpPr>
            <a:spLocks noGrp="1"/>
          </p:cNvSpPr>
          <p:nvPr>
            <p:ph type="ftr"/>
          </p:nvPr>
        </p:nvSpPr>
        <p:spPr>
          <a:xfrm>
            <a:off x="0" y="9555480"/>
            <a:ext cx="3372840" cy="502560"/>
          </a:xfrm>
          <a:prstGeom prst="rect">
            <a:avLst/>
          </a:prstGeom>
        </p:spPr>
        <p:txBody>
          <a:bodyPr lIns="0" rIns="0" tIns="0" bIns="0" anchor="b"/>
          <a:p>
            <a:r>
              <a:rPr lang="en-US" sz="1400" spc="-1">
                <a:latin typeface="Times New Roman"/>
              </a:rPr>
              <a:t>&lt;footer&gt;</a:t>
            </a:r>
            <a:endParaRPr/>
          </a:p>
        </p:txBody>
      </p:sp>
      <p:sp>
        <p:nvSpPr>
          <p:cNvPr id="43" name="PlaceHolder 5"/>
          <p:cNvSpPr>
            <a:spLocks noGrp="1"/>
          </p:cNvSpPr>
          <p:nvPr>
            <p:ph type="sldNum"/>
          </p:nvPr>
        </p:nvSpPr>
        <p:spPr>
          <a:xfrm>
            <a:off x="4399200" y="9555480"/>
            <a:ext cx="3372840" cy="502560"/>
          </a:xfrm>
          <a:prstGeom prst="rect">
            <a:avLst/>
          </a:prstGeom>
        </p:spPr>
        <p:txBody>
          <a:bodyPr lIns="0" rIns="0" tIns="0" bIns="0" anchor="b"/>
          <a:p>
            <a:pPr algn="r"/>
            <a:fld id="{07673354-1A99-4B4C-B32E-2DD076FCFDC9}" type="slidenum">
              <a:rPr lang="en-US" sz="1400" spc="-1">
                <a:latin typeface="Times New Roman"/>
              </a:rPr>
              <a:t>&lt;number&gt;</a:t>
            </a:fld>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8"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While waiting for people to arrive, point out that they can read the article on Impostor Syndrome in the handout.</a:t>
            </a:r>
            <a:endParaRPr/>
          </a:p>
          <a:p>
            <a:endParaRPr/>
          </a:p>
          <a:p>
            <a:r>
              <a:rPr lang="en-US" sz="2000" spc="-1">
                <a:latin typeface="Arial"/>
              </a:rPr>
              <a:t>Please do not remove the CC BY-SA credit. It is part of the terms of the licensing of these materials to attribute the source of the work. For more information, see https://creativecommons.org/licenses/by-sa/4.0/</a:t>
            </a:r>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9"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Include information about yourself that will help the people in the audience identify with you. Talk about your education, where you grew up, what you do now, any big changes in your career, any major accomplishments, etc.</a:t>
            </a:r>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0"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This is an example schedule. We actually recommend going for at least 90 minutes - just let discussion go on longer during the exercises and report out.</a:t>
            </a:r>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1"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Ask people to raise their hands if they have ever thought this.</a:t>
            </a:r>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2"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Ask people to raise their hands if they have ever thought this.</a:t>
            </a:r>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3"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Feel free to expand on this definition and give examples of how it operates in your field. Ask people again to raise their hands if they've felt this way. If you have ever felt Impostor Syndrome, this is a good time to mention it.</a:t>
            </a:r>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4"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Give examples from your field of how work is done privately, then released publicly and criticized, etc.</a:t>
            </a:r>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5"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Feel free to replace with examples from your field of extremely successful people talking about feeling like an impostor. The goal of these first few slides is to show people that they are not alone in having these feelings because the people in the room have these feelings, the instructor has these feelings, and famous successful people in their field have these feelings.</a:t>
            </a:r>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6"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Replace these next two slides with real-world examples that have happened to you or that you can sympathize with, of people openly questioning your competence.</a:t>
            </a:r>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7"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Emphasize that people can leave at any time or not participate. It is very important that no one feel pressured to share or participate as this workshop can bring up strong feelings.</a:t>
            </a:r>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8" name="PlaceHolder 1"/>
          <p:cNvSpPr>
            <a:spLocks noGrp="1"/>
          </p:cNvSpPr>
          <p:nvPr>
            <p:ph type="body"/>
          </p:nvPr>
        </p:nvSpPr>
        <p:spPr>
          <a:xfrm>
            <a:off x="777240" y="4777560"/>
            <a:ext cx="6217560" cy="4533480"/>
          </a:xfrm>
          <a:prstGeom prst="rect">
            <a:avLst/>
          </a:prstGeom>
        </p:spPr>
        <p:txBody>
          <a:bodyPr lIns="0" rIns="0" tIns="0" bIns="0"/>
          <a:p>
            <a:r>
              <a:rPr lang="en-US" sz="2000" spc="-1">
                <a:latin typeface="Arial"/>
              </a:rPr>
              <a:t>Ask people to take 5 minutes (or whatever your scheduled time is) to write down reasonably generic compliments on their post-it notes. Examples: "You are a good listener." "You work hard." Each person should write 3-5. Then tell them that each person needs to take 2-3 compliments that other people wrote in their group. Then you will ask for volunteers to talk about why they chose the compliments they did. Tell them the remaining compliments will go on a wall and people will be able to take more compliments before they go.</a:t>
            </a:r>
            <a:endParaRPr/>
          </a:p>
          <a:p>
            <a:endParaRPr/>
          </a:p>
          <a:p>
            <a:r>
              <a:rPr lang="en-US" sz="2000" spc="-1">
                <a:latin typeface="Arial"/>
              </a:rPr>
              <a:t>Tell them the purpose of this exercise is to learn to accept and believe positive feedback as much as negative feedback, in order to have a more accurate self-perception.</a:t>
            </a:r>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9"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Ask people to volunteer why they chose their compliments. You will often notice a theme early on: often people choose compliments that are about how they help other people. Most likely, the class will notice this too and you will want to point out that that is an effect of socialization of women or oppressed groups to prioritize the feelings and success of other people. Encourage people to practice saying "Thank you" and actually accepting compliments. Suggest keeping a folder of compliments, awards, and other positive comments to review before impostor-triggering events like job interviews, talks, or paper submissions.</a:t>
            </a:r>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0"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The values exercise is in the handout. Use your copy of the handout to read the instructions to the participants. Explain that the theory of the exercise is that when we focus on acting in concert with our values and judge ourselves on whether we acted in line with them, it counters the negative messages we are getting from the world. Tell them there will be a voluntary group report-out after they finish the exercise.</a:t>
            </a:r>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1"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Ask for volunteers to share what values they picked and what thoughts they had. Again, people will probably notice a trend towards nurturing or caring values, with less friendliness towards anything perceived as self-promoting or self-centered. Encourage people to think about why we are socialized this way and what effect it has on our careers. Often people remark that they didn't even realize some of the values could be viewed positively, such as "ambition," "intellectual status," or "power and authority." Tell people to redo this exercise before interviews, writing resumes, giving talks, or other stressful situations.</a:t>
            </a:r>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2"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This exercise is in the handout but doesn't have explicit instructions. Explain that this exercise is based on CBT - cognitive behavioral therapy - but that "thought record" is much friendlier term. Tell them that it is clinicially proven to change thought patterns. Ask people to choose a specific time that they feel Impostor Syndrome, but to pick a low-stress and low-emotion example for this exercise. Emphasize again that no one has to participate or share if they don't want to. Give one example where you do each of the steps in the headings. Ask people to do this exercise and then optionally talk about it with their group, then optionally share in the report-out. This exercise is very likely to cause strong emotions, so don't skip any of these instructions.</a:t>
            </a:r>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3"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Ask for people who want to share what they worked on in this exercise.</a:t>
            </a:r>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4" name="PlaceHolder 1"/>
          <p:cNvSpPr>
            <a:spLocks noGrp="1"/>
          </p:cNvSpPr>
          <p:nvPr>
            <p:ph type="body"/>
          </p:nvPr>
        </p:nvSpPr>
        <p:spPr>
          <a:xfrm>
            <a:off x="777240" y="4777560"/>
            <a:ext cx="6217560" cy="4525920"/>
          </a:xfrm>
          <a:prstGeom prst="rect">
            <a:avLst/>
          </a:prstGeom>
        </p:spPr>
        <p:txBody>
          <a:bodyPr lIns="0" rIns="0" tIns="0" bIns="0"/>
          <a:p>
            <a:r>
              <a:rPr lang="en-US" sz="2000" spc="-1">
                <a:latin typeface="Arial"/>
              </a:rPr>
              <a:t>Suggest to people that they might want to put their leftover compliments on the Wall of Compliments, and take some more compliments with them. Remind people to take the handout with them and to redo the exercises when they are facing Impostor Syndrome-triggering events. Ask the participants to give themselves a round of applause for doing hard work for an hour.</a:t>
            </a:r>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a:p>
        </p:txBody>
      </p:sp>
      <p:sp>
        <p:nvSpPr>
          <p:cNvPr id="35" name="PlaceHolder 2"/>
          <p:cNvSpPr>
            <a:spLocks noGrp="1"/>
          </p:cNvSpPr>
          <p:nvPr>
            <p:ph type="body"/>
          </p:nvPr>
        </p:nvSpPr>
        <p:spPr>
          <a:xfrm>
            <a:off x="504000" y="1769040"/>
            <a:ext cx="9071640" cy="4384800"/>
          </a:xfrm>
          <a:prstGeom prst="rect">
            <a:avLst/>
          </a:prstGeom>
        </p:spPr>
        <p:txBody>
          <a:bodyPr lIns="0" rIns="0" tIns="0" bIns="0"/>
          <a:p>
            <a:endParaRPr/>
          </a:p>
        </p:txBody>
      </p:sp>
      <p:sp>
        <p:nvSpPr>
          <p:cNvPr id="36" name="PlaceHolder 3"/>
          <p:cNvSpPr>
            <a:spLocks noGrp="1"/>
          </p:cNvSpPr>
          <p:nvPr>
            <p:ph type="body"/>
          </p:nvPr>
        </p:nvSpPr>
        <p:spPr>
          <a:xfrm>
            <a:off x="504000" y="1769040"/>
            <a:ext cx="9071640" cy="4384800"/>
          </a:xfrm>
          <a:prstGeom prst="rect">
            <a:avLst/>
          </a:prstGeom>
        </p:spPr>
        <p:txBody>
          <a:bodyPr lIns="0" rIns="0" tIns="0" bIns="0"/>
          <a:p>
            <a:endParaRPr/>
          </a:p>
        </p:txBody>
      </p:sp>
      <p:pic>
        <p:nvPicPr>
          <p:cNvPr id="37" name="" descr=""/>
          <p:cNvPicPr/>
          <p:nvPr/>
        </p:nvPicPr>
        <p:blipFill>
          <a:blip r:embed="rId2"/>
          <a:stretch/>
        </p:blipFill>
        <p:spPr>
          <a:xfrm>
            <a:off x="2291760" y="1769040"/>
            <a:ext cx="5495760" cy="4384800"/>
          </a:xfrm>
          <a:prstGeom prst="rect">
            <a:avLst/>
          </a:prstGeom>
          <a:ln>
            <a:noFill/>
          </a:ln>
        </p:spPr>
      </p:pic>
      <p:pic>
        <p:nvPicPr>
          <p:cNvPr id="38" name="" descr=""/>
          <p:cNvPicPr/>
          <p:nvPr/>
        </p:nvPicPr>
        <p:blipFill>
          <a:blip r:embed="rId3"/>
          <a:stretch/>
        </p:blipFill>
        <p:spPr>
          <a:xfrm>
            <a:off x="2291760" y="1769040"/>
            <a:ext cx="5495760" cy="438480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0" name="" descr=""/>
          <p:cNvPicPr/>
          <p:nvPr/>
        </p:nvPicPr>
        <p:blipFill>
          <a:blip r:embed="rId2"/>
          <a:stretch/>
        </p:blipFill>
        <p:spPr>
          <a:xfrm rot="10800000">
            <a:off x="6793560" y="7543440"/>
            <a:ext cx="6793560" cy="4343040"/>
          </a:xfrm>
          <a:prstGeom prst="rect">
            <a:avLst/>
          </a:prstGeom>
          <a:ln>
            <a:noFill/>
          </a:ln>
        </p:spPr>
      </p:pic>
      <p:sp>
        <p:nvSpPr>
          <p:cNvPr id="1" name="PlaceHolder 1"/>
          <p:cNvSpPr>
            <a:spLocks noGrp="1"/>
          </p:cNvSpPr>
          <p:nvPr>
            <p:ph type="title"/>
          </p:nvPr>
        </p:nvSpPr>
        <p:spPr>
          <a:xfrm>
            <a:off x="504000" y="301320"/>
            <a:ext cx="9071640" cy="1262160"/>
          </a:xfrm>
          <a:prstGeom prst="rect">
            <a:avLst/>
          </a:prstGeom>
        </p:spPr>
        <p:txBody>
          <a:bodyPr lIns="0" rIns="0" tIns="0" bIns="0" anchor="ctr"/>
          <a:p>
            <a:pPr algn="ctr"/>
            <a:r>
              <a:rPr lang="en-US" sz="4400" spc="-1">
                <a:latin typeface="ChunkFive Roman"/>
              </a:rPr>
              <a:t>Click to edit the title text format</a:t>
            </a:r>
            <a:endParaRPr/>
          </a:p>
        </p:txBody>
      </p:sp>
      <p:sp>
        <p:nvSpPr>
          <p:cNvPr id="2" name="PlaceHolder 2"/>
          <p:cNvSpPr>
            <a:spLocks noGrp="1"/>
          </p:cNvSpPr>
          <p:nvPr>
            <p:ph type="body"/>
          </p:nvPr>
        </p:nvSpPr>
        <p:spPr>
          <a:xfrm>
            <a:off x="504000" y="1769040"/>
            <a:ext cx="9071640" cy="4384800"/>
          </a:xfrm>
          <a:prstGeom prst="rect">
            <a:avLst/>
          </a:prstGeom>
        </p:spPr>
        <p:txBody>
          <a:bodyPr lIns="0" rIns="0" tIns="0" bIns="0"/>
          <a:p>
            <a:pPr marL="432000" indent="-324000">
              <a:buClr>
                <a:srgbClr val="ffffff"/>
              </a:buClr>
              <a:buSzPct val="45000"/>
              <a:buFont typeface="StarSymbol"/>
              <a:buChar char=""/>
            </a:pPr>
            <a:r>
              <a:rPr lang="en-US" sz="3200" spc="-1">
                <a:latin typeface="Verdana"/>
              </a:rPr>
              <a:t>Click to edit the outline text format</a:t>
            </a:r>
            <a:endParaRPr/>
          </a:p>
          <a:p>
            <a:pPr lvl="1" marL="864000" indent="-324000">
              <a:buClr>
                <a:srgbClr val="ffffff"/>
              </a:buClr>
              <a:buSzPct val="75000"/>
              <a:buFont typeface="StarSymbol"/>
              <a:buChar char=""/>
            </a:pPr>
            <a:r>
              <a:rPr lang="en-US" sz="2800" spc="-1">
                <a:latin typeface="Verdana"/>
              </a:rPr>
              <a:t>Second Outline Level</a:t>
            </a:r>
            <a:endParaRPr/>
          </a:p>
          <a:p>
            <a:pPr lvl="2" marL="1296000" indent="-288000">
              <a:buClr>
                <a:srgbClr val="ffffff"/>
              </a:buClr>
              <a:buSzPct val="45000"/>
              <a:buFont typeface="StarSymbol"/>
              <a:buChar char=""/>
            </a:pPr>
            <a:r>
              <a:rPr lang="en-US" sz="2400" spc="-1">
                <a:latin typeface="Verdana"/>
              </a:rPr>
              <a:t>Third Outline Level</a:t>
            </a:r>
            <a:endParaRPr/>
          </a:p>
          <a:p>
            <a:pPr lvl="3" marL="1728000" indent="-216000">
              <a:buClr>
                <a:srgbClr val="ffffff"/>
              </a:buClr>
              <a:buSzPct val="75000"/>
              <a:buFont typeface="StarSymbol"/>
              <a:buChar char=""/>
            </a:pPr>
            <a:r>
              <a:rPr lang="en-US" sz="2000" spc="-1">
                <a:latin typeface="Verdana"/>
              </a:rPr>
              <a:t>Fourth Outline Level</a:t>
            </a:r>
            <a:endParaRPr/>
          </a:p>
          <a:p>
            <a:pPr lvl="4" marL="2160000" indent="-216000">
              <a:buClr>
                <a:srgbClr val="ffffff"/>
              </a:buClr>
              <a:buSzPct val="45000"/>
              <a:buFont typeface="StarSymbol"/>
              <a:buChar char=""/>
            </a:pPr>
            <a:r>
              <a:rPr lang="en-US" sz="2000" spc="-1">
                <a:latin typeface="Verdana"/>
              </a:rPr>
              <a:t>Fifth Outline Level</a:t>
            </a:r>
            <a:endParaRPr/>
          </a:p>
          <a:p>
            <a:pPr lvl="5" marL="2592000" indent="-216000">
              <a:buClr>
                <a:srgbClr val="ffffff"/>
              </a:buClr>
              <a:buSzPct val="45000"/>
              <a:buFont typeface="StarSymbol"/>
              <a:buChar char=""/>
            </a:pPr>
            <a:r>
              <a:rPr lang="en-US" sz="2000" spc="-1">
                <a:latin typeface="Verdana"/>
              </a:rPr>
              <a:t>Sixth Outline Level</a:t>
            </a:r>
            <a:endParaRPr/>
          </a:p>
          <a:p>
            <a:pPr lvl="6" marL="3024000" indent="-216000">
              <a:buClr>
                <a:srgbClr val="ffffff"/>
              </a:buClr>
              <a:buSzPct val="45000"/>
              <a:buFont typeface="StarSymbol"/>
              <a:buChar char=""/>
            </a:pPr>
            <a:r>
              <a:rPr lang="en-US" sz="2000" spc="-1">
                <a:latin typeface="Verdana"/>
              </a:rPr>
              <a:t>Seventh Outline Level</a:t>
            </a:r>
            <a:endParaRPr/>
          </a:p>
        </p:txBody>
      </p:sp>
      <p:sp>
        <p:nvSpPr>
          <p:cNvPr id="3" name="PlaceHolder 3"/>
          <p:cNvSpPr>
            <a:spLocks noGrp="1"/>
          </p:cNvSpPr>
          <p:nvPr>
            <p:ph type="dt"/>
          </p:nvPr>
        </p:nvSpPr>
        <p:spPr>
          <a:xfrm>
            <a:off x="504000" y="6887160"/>
            <a:ext cx="2348280" cy="521280"/>
          </a:xfrm>
          <a:prstGeom prst="rect">
            <a:avLst/>
          </a:prstGeom>
        </p:spPr>
        <p:txBody>
          <a:bodyPr lIns="0" rIns="0" tIns="0" bIns="0"/>
          <a:p>
            <a:r>
              <a:rPr lang="en-US" sz="1400" spc="-1">
                <a:latin typeface="Times New Roman"/>
              </a:rPr>
              <a:t>&lt;date/time&gt;</a:t>
            </a:r>
            <a:endParaRPr/>
          </a:p>
        </p:txBody>
      </p:sp>
      <p:sp>
        <p:nvSpPr>
          <p:cNvPr id="4" name="PlaceHolder 4"/>
          <p:cNvSpPr>
            <a:spLocks noGrp="1"/>
          </p:cNvSpPr>
          <p:nvPr>
            <p:ph type="sldNum"/>
          </p:nvPr>
        </p:nvSpPr>
        <p:spPr>
          <a:xfrm>
            <a:off x="7227360" y="6887160"/>
            <a:ext cx="2348280" cy="521280"/>
          </a:xfrm>
          <a:prstGeom prst="rect">
            <a:avLst/>
          </a:prstGeom>
        </p:spPr>
        <p:txBody>
          <a:bodyPr lIns="0" rIns="0" tIns="0" bIns="0"/>
          <a:p>
            <a:pPr algn="r"/>
            <a:fld id="{7AFED8E2-014D-44C2-B2E1-112D751E9D0E}" type="slidenum">
              <a:rPr lang="en-US" sz="1400" spc="-1">
                <a:latin typeface="Times New Roman"/>
              </a:rPr>
              <a:t>&lt;number&gt;</a:t>
            </a:fld>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3.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4"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Overcoming Impostor Syndrome</a:t>
            </a:r>
            <a:endParaRPr/>
          </a:p>
        </p:txBody>
      </p:sp>
      <p:sp>
        <p:nvSpPr>
          <p:cNvPr id="45" name="TextShape 2"/>
          <p:cNvSpPr txBox="1"/>
          <p:nvPr/>
        </p:nvSpPr>
        <p:spPr>
          <a:xfrm>
            <a:off x="504000" y="1769040"/>
            <a:ext cx="9071640" cy="4989240"/>
          </a:xfrm>
          <a:prstGeom prst="rect">
            <a:avLst/>
          </a:prstGeom>
          <a:noFill/>
          <a:ln>
            <a:noFill/>
          </a:ln>
        </p:spPr>
        <p:txBody>
          <a:bodyPr lIns="0" rIns="0" tIns="0" bIns="0" anchor="ctr"/>
          <a:p>
            <a:pPr algn="ctr"/>
            <a:r>
              <a:rPr lang="en-US" sz="3200" spc="-1">
                <a:latin typeface="Arial"/>
              </a:rPr>
              <a:t>[Your name]</a:t>
            </a:r>
            <a:endParaRPr/>
          </a:p>
          <a:p>
            <a:pPr algn="ctr"/>
            <a:r>
              <a:rPr lang="en-US" sz="3200" spc="-1">
                <a:latin typeface="Arial"/>
              </a:rPr>
              <a:t>[Your title]</a:t>
            </a:r>
            <a:endParaRPr/>
          </a:p>
          <a:p>
            <a:pPr algn="ctr"/>
            <a:endParaRPr/>
          </a:p>
          <a:p>
            <a:pPr algn="ctr"/>
            <a:r>
              <a:rPr lang="en-US" sz="3200" spc="-1">
                <a:latin typeface="Arial"/>
              </a:rPr>
              <a:t>[Your affiliation]</a:t>
            </a:r>
            <a:endParaRPr/>
          </a:p>
          <a:p>
            <a:pPr algn="ctr"/>
            <a:r>
              <a:rPr lang="en-US" sz="3200" spc="-1">
                <a:latin typeface="Arial"/>
              </a:rPr>
              <a:t>[Your email address]</a:t>
            </a:r>
            <a:endParaRPr/>
          </a:p>
          <a:p>
            <a:pPr algn="ctr"/>
            <a:endParaRPr/>
          </a:p>
          <a:p>
            <a:pPr algn="ctr"/>
            <a:r>
              <a:rPr lang="en-US" sz="2200" spc="-1">
                <a:latin typeface="Arial"/>
              </a:rPr>
              <a:t>CC BY-SA The Ada Initiative http://adainitiative.org</a:t>
            </a:r>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6"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About me</a:t>
            </a:r>
            <a:endParaRPr/>
          </a:p>
        </p:txBody>
      </p:sp>
      <p:sp>
        <p:nvSpPr>
          <p:cNvPr id="47" name="TextShape 2"/>
          <p:cNvSpPr txBox="1"/>
          <p:nvPr/>
        </p:nvSpPr>
        <p:spPr>
          <a:xfrm>
            <a:off x="504000" y="1769040"/>
            <a:ext cx="9071640" cy="4671720"/>
          </a:xfrm>
          <a:prstGeom prst="rect">
            <a:avLst/>
          </a:prstGeom>
          <a:noFill/>
          <a:ln>
            <a:noFill/>
          </a:ln>
        </p:spPr>
        <p:txBody>
          <a:bodyPr lIns="0" rIns="0" tIns="0" bIns="0"/>
          <a:p>
            <a:pPr marL="432000" indent="-324000">
              <a:buClr>
                <a:srgbClr val="ffffff"/>
              </a:buClr>
              <a:buSzPct val="45000"/>
              <a:buFont typeface="StarSymbol"/>
              <a:buChar char=""/>
            </a:pPr>
            <a:r>
              <a:rPr lang="en-US" sz="3200" spc="-1">
                <a:latin typeface="Verdana"/>
              </a:rPr>
              <a:t>[Introduce yourself]</a:t>
            </a:r>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8"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Format of the workshop</a:t>
            </a:r>
            <a:endParaRPr/>
          </a:p>
        </p:txBody>
      </p:sp>
      <p:sp>
        <p:nvSpPr>
          <p:cNvPr id="49" name="TextShape 2"/>
          <p:cNvSpPr txBox="1"/>
          <p:nvPr/>
        </p:nvSpPr>
        <p:spPr>
          <a:xfrm>
            <a:off x="504000" y="1769040"/>
            <a:ext cx="9071640" cy="5031720"/>
          </a:xfrm>
          <a:prstGeom prst="rect">
            <a:avLst/>
          </a:prstGeom>
          <a:noFill/>
          <a:ln>
            <a:noFill/>
          </a:ln>
        </p:spPr>
        <p:txBody>
          <a:bodyPr lIns="0" rIns="0" tIns="0" bIns="0"/>
          <a:p>
            <a:pPr marL="432000" indent="-324000">
              <a:buClr>
                <a:srgbClr val="ffffff"/>
              </a:buClr>
              <a:buSzPct val="45000"/>
              <a:buFont typeface="StarSymbol"/>
              <a:buChar char=""/>
            </a:pPr>
            <a:r>
              <a:rPr lang="en-US" sz="3200" spc="-1">
                <a:latin typeface="Verdana"/>
              </a:rPr>
              <a:t>15 min: Introduction</a:t>
            </a:r>
            <a:endParaRPr/>
          </a:p>
          <a:p>
            <a:pPr marL="432000" indent="-324000">
              <a:buClr>
                <a:srgbClr val="ffffff"/>
              </a:buClr>
              <a:buSzPct val="45000"/>
              <a:buFont typeface="StarSymbol"/>
              <a:buChar char=""/>
            </a:pPr>
            <a:r>
              <a:rPr lang="en-US" sz="3200" spc="-1">
                <a:latin typeface="Verdana"/>
              </a:rPr>
              <a:t>5 min: Split into small groups</a:t>
            </a:r>
            <a:endParaRPr/>
          </a:p>
          <a:p>
            <a:pPr marL="432000" indent="-324000">
              <a:buClr>
                <a:srgbClr val="ffffff"/>
              </a:buClr>
              <a:buSzPct val="45000"/>
              <a:buFont typeface="StarSymbol"/>
              <a:buChar char=""/>
            </a:pPr>
            <a:r>
              <a:rPr lang="en-US" sz="3200" spc="-1">
                <a:latin typeface="Verdana"/>
              </a:rPr>
              <a:t>10 min: “Take a compliment” exercise</a:t>
            </a:r>
            <a:endParaRPr/>
          </a:p>
          <a:p>
            <a:pPr marL="432000" indent="-324000">
              <a:buClr>
                <a:srgbClr val="ffffff"/>
              </a:buClr>
              <a:buSzPct val="45000"/>
              <a:buFont typeface="StarSymbol"/>
              <a:buChar char=""/>
            </a:pPr>
            <a:r>
              <a:rPr lang="en-US" sz="3200" spc="-1">
                <a:latin typeface="Verdana"/>
              </a:rPr>
              <a:t>10 min: Values exercise</a:t>
            </a:r>
            <a:endParaRPr/>
          </a:p>
          <a:p>
            <a:pPr marL="432000" indent="-324000">
              <a:buClr>
                <a:srgbClr val="ffffff"/>
              </a:buClr>
              <a:buSzPct val="45000"/>
              <a:buFont typeface="StarSymbol"/>
              <a:buChar char=""/>
            </a:pPr>
            <a:r>
              <a:rPr lang="en-US" sz="3200" spc="-1">
                <a:latin typeface="Verdana"/>
              </a:rPr>
              <a:t>10 min: Combating negative thoughts exercise</a:t>
            </a:r>
            <a:endParaRPr/>
          </a:p>
          <a:p>
            <a:pPr marL="432000" indent="-324000">
              <a:buClr>
                <a:srgbClr val="ffffff"/>
              </a:buClr>
              <a:buSzPct val="45000"/>
              <a:buFont typeface="StarSymbol"/>
              <a:buChar char=""/>
            </a:pPr>
            <a:r>
              <a:rPr lang="en-US" sz="3200" spc="-1">
                <a:latin typeface="Verdana"/>
              </a:rPr>
              <a:t>5 min: Wrap-up</a:t>
            </a:r>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0"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Is this you?</a:t>
            </a:r>
            <a:endParaRPr/>
          </a:p>
        </p:txBody>
      </p:sp>
      <p:sp>
        <p:nvSpPr>
          <p:cNvPr id="51" name="TextShape 2"/>
          <p:cNvSpPr txBox="1"/>
          <p:nvPr/>
        </p:nvSpPr>
        <p:spPr>
          <a:xfrm>
            <a:off x="504000" y="1769040"/>
            <a:ext cx="9071640" cy="4384800"/>
          </a:xfrm>
          <a:prstGeom prst="rect">
            <a:avLst/>
          </a:prstGeom>
          <a:noFill/>
          <a:ln>
            <a:noFill/>
          </a:ln>
        </p:spPr>
        <p:txBody>
          <a:bodyPr lIns="0" rIns="0" tIns="0" bIns="0" anchor="ctr"/>
          <a:p>
            <a:pPr algn="ctr"/>
            <a:r>
              <a:rPr lang="en-US" sz="3600" spc="-1">
                <a:latin typeface="Arial"/>
              </a:rPr>
              <a:t>“</a:t>
            </a:r>
            <a:r>
              <a:rPr lang="en-US" sz="3600" spc="-1">
                <a:latin typeface="Arial"/>
              </a:rPr>
              <a:t>I'm sorry, but that acceptance letter we sent you was a mistake, you're actually not qualified for that at all...”</a:t>
            </a:r>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2"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Is this you?</a:t>
            </a:r>
            <a:endParaRPr/>
          </a:p>
        </p:txBody>
      </p:sp>
      <p:sp>
        <p:nvSpPr>
          <p:cNvPr id="53" name="TextShape 2"/>
          <p:cNvSpPr txBox="1"/>
          <p:nvPr/>
        </p:nvSpPr>
        <p:spPr>
          <a:xfrm>
            <a:off x="504000" y="1769040"/>
            <a:ext cx="9071640" cy="4384800"/>
          </a:xfrm>
          <a:prstGeom prst="rect">
            <a:avLst/>
          </a:prstGeom>
          <a:noFill/>
          <a:ln>
            <a:noFill/>
          </a:ln>
        </p:spPr>
        <p:txBody>
          <a:bodyPr lIns="0" rIns="0" tIns="0" bIns="0" anchor="ctr"/>
          <a:p>
            <a:pPr algn="ctr"/>
            <a:r>
              <a:rPr lang="en-US" sz="3600" spc="-1">
                <a:latin typeface="Arial"/>
              </a:rPr>
              <a:t>“</a:t>
            </a:r>
            <a:r>
              <a:rPr lang="en-US" sz="3600" spc="-1">
                <a:latin typeface="Arial"/>
              </a:rPr>
              <a:t>I'm sorry, but we've reviewed your promotion packet, and you aren't even qualified for the job you're doing right now...”</a:t>
            </a:r>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4"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Impostor Syndrome</a:t>
            </a:r>
            <a:endParaRPr/>
          </a:p>
        </p:txBody>
      </p:sp>
      <p:sp>
        <p:nvSpPr>
          <p:cNvPr id="55" name="TextShape 2"/>
          <p:cNvSpPr txBox="1"/>
          <p:nvPr/>
        </p:nvSpPr>
        <p:spPr>
          <a:xfrm>
            <a:off x="504000" y="1769040"/>
            <a:ext cx="9071640" cy="4384800"/>
          </a:xfrm>
          <a:prstGeom prst="rect">
            <a:avLst/>
          </a:prstGeom>
          <a:noFill/>
          <a:ln>
            <a:noFill/>
          </a:ln>
        </p:spPr>
        <p:txBody>
          <a:bodyPr lIns="0" rIns="0" tIns="0" bIns="0"/>
          <a:p>
            <a:pPr marL="432000" indent="-324000">
              <a:buClr>
                <a:srgbClr val="ffffff"/>
              </a:buClr>
              <a:buSzPct val="45000"/>
              <a:buFont typeface="StarSymbol"/>
              <a:buChar char=""/>
            </a:pPr>
            <a:r>
              <a:rPr lang="en-US" sz="3200" spc="-1">
                <a:latin typeface="Verdana"/>
              </a:rPr>
              <a:t>The feeling that you are a fraud or unqualified for the work you are already doing - faking it - and may be found out at any moment</a:t>
            </a:r>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6"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Impostor Syndrome</a:t>
            </a:r>
            <a:endParaRPr/>
          </a:p>
        </p:txBody>
      </p:sp>
      <p:sp>
        <p:nvSpPr>
          <p:cNvPr id="57" name="TextShape 2"/>
          <p:cNvSpPr txBox="1"/>
          <p:nvPr/>
        </p:nvSpPr>
        <p:spPr>
          <a:xfrm>
            <a:off x="504000" y="1769040"/>
            <a:ext cx="9071640" cy="4384800"/>
          </a:xfrm>
          <a:prstGeom prst="rect">
            <a:avLst/>
          </a:prstGeom>
          <a:noFill/>
          <a:ln>
            <a:noFill/>
          </a:ln>
        </p:spPr>
        <p:txBody>
          <a:bodyPr lIns="0" rIns="0" tIns="0" bIns="0"/>
          <a:p>
            <a:pPr marL="432000" indent="-324000">
              <a:buClr>
                <a:srgbClr val="ffffff"/>
              </a:buClr>
              <a:buSzPct val="45000"/>
              <a:buFont typeface="StarSymbol"/>
              <a:buChar char=""/>
            </a:pPr>
            <a:r>
              <a:rPr lang="en-US" sz="3200" spc="-1">
                <a:latin typeface="Verdana"/>
              </a:rPr>
              <a:t>Especially common in fields where work is done privately, a finished product is released publicly, and public criticism is common, such as writing, academic research, computer programming, law, etc.</a:t>
            </a:r>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8" name="TextShape 1"/>
          <p:cNvSpPr txBox="1"/>
          <p:nvPr/>
        </p:nvSpPr>
        <p:spPr>
          <a:xfrm>
            <a:off x="504000" y="301320"/>
            <a:ext cx="9071640" cy="5851800"/>
          </a:xfrm>
          <a:prstGeom prst="rect">
            <a:avLst/>
          </a:prstGeom>
          <a:noFill/>
          <a:ln>
            <a:noFill/>
          </a:ln>
        </p:spPr>
        <p:txBody>
          <a:bodyPr lIns="0" rIns="0" tIns="0" bIns="0" anchor="ctr"/>
          <a:p>
            <a:pPr algn="ctr"/>
            <a:r>
              <a:rPr lang="en-US" sz="3600" spc="-1">
                <a:latin typeface="Arial"/>
              </a:rPr>
              <a:t>“</a:t>
            </a:r>
            <a:r>
              <a:rPr lang="en-US" sz="3600" spc="-1">
                <a:latin typeface="Arial"/>
              </a:rPr>
              <a:t>In every job I’ve had in the last 25 years, I’ve been the first woman to hold my position—head of computer science and dean of science at the University of British Columbia, dean of engineering at Princeton, and now president of Harvey Mudd College. As my career progressed, so did the intensity of my feelings of failure.”</a:t>
            </a:r>
            <a:endParaRPr/>
          </a:p>
          <a:p>
            <a:pPr algn="ctr"/>
            <a:endParaRPr/>
          </a:p>
          <a:p>
            <a:pPr algn="ctr"/>
            <a:r>
              <a:rPr lang="en-US" sz="3200" spc="-1">
                <a:latin typeface="Arial"/>
              </a:rPr>
              <a:t>Maria Klawe, Harvey Mudd president</a:t>
            </a:r>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9" name="TextShape 1"/>
          <p:cNvSpPr txBox="1"/>
          <p:nvPr/>
        </p:nvSpPr>
        <p:spPr>
          <a:xfrm>
            <a:off x="504000" y="301320"/>
            <a:ext cx="9071640" cy="5851800"/>
          </a:xfrm>
          <a:prstGeom prst="rect">
            <a:avLst/>
          </a:prstGeom>
          <a:noFill/>
          <a:ln>
            <a:noFill/>
          </a:ln>
        </p:spPr>
        <p:txBody>
          <a:bodyPr lIns="0" rIns="0" tIns="0" bIns="0" anchor="ctr"/>
          <a:p>
            <a:pPr algn="ctr"/>
            <a:r>
              <a:rPr lang="en-US" sz="3600" spc="-1">
                <a:latin typeface="Arial"/>
              </a:rPr>
              <a:t> “</a:t>
            </a:r>
            <a:r>
              <a:rPr lang="en-US" sz="3600" spc="-1">
                <a:latin typeface="Arial"/>
              </a:rPr>
              <a:t>I can't do this. I haven't done enough experiments. I haven't got enough data. I can't write the paper well enough yet or give the talk.”</a:t>
            </a:r>
            <a:endParaRPr/>
          </a:p>
          <a:p>
            <a:pPr algn="ctr"/>
            <a:endParaRPr/>
          </a:p>
          <a:p>
            <a:pPr algn="ctr"/>
            <a:r>
              <a:rPr lang="en-US" sz="3200" spc="-1">
                <a:latin typeface="Arial"/>
              </a:rPr>
              <a:t>Cherry Murray, dean of Harvard University's School of Engineering and Applied Sciences</a:t>
            </a:r>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0"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Why?</a:t>
            </a:r>
            <a:endParaRPr/>
          </a:p>
        </p:txBody>
      </p:sp>
      <p:sp>
        <p:nvSpPr>
          <p:cNvPr id="61" name="TextShape 2"/>
          <p:cNvSpPr txBox="1"/>
          <p:nvPr/>
        </p:nvSpPr>
        <p:spPr>
          <a:xfrm>
            <a:off x="504000" y="1769040"/>
            <a:ext cx="9071640" cy="4384800"/>
          </a:xfrm>
          <a:prstGeom prst="rect">
            <a:avLst/>
          </a:prstGeom>
          <a:noFill/>
          <a:ln>
            <a:noFill/>
          </a:ln>
        </p:spPr>
        <p:txBody>
          <a:bodyPr lIns="0" rIns="0" tIns="0" bIns="0" anchor="ctr"/>
          <a:p>
            <a:pPr algn="ctr"/>
            <a:endParaRPr/>
          </a:p>
        </p:txBody>
      </p:sp>
    </p:spTree>
  </p:cSld>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2" name="TextShape 1"/>
          <p:cNvSpPr txBox="1"/>
          <p:nvPr/>
        </p:nvSpPr>
        <p:spPr>
          <a:xfrm>
            <a:off x="504000" y="301320"/>
            <a:ext cx="9071640" cy="5851800"/>
          </a:xfrm>
          <a:prstGeom prst="rect">
            <a:avLst/>
          </a:prstGeom>
          <a:noFill/>
          <a:ln>
            <a:noFill/>
          </a:ln>
        </p:spPr>
        <p:txBody>
          <a:bodyPr lIns="0" rIns="0" tIns="0" bIns="0" anchor="ctr"/>
          <a:p>
            <a:pPr algn="ctr"/>
            <a:r>
              <a:rPr lang="en-US" sz="3600" spc="-1">
                <a:latin typeface="Arial"/>
              </a:rPr>
              <a:t>“</a:t>
            </a:r>
            <a:r>
              <a:rPr lang="en-US" sz="3600" spc="-1">
                <a:latin typeface="Arial"/>
              </a:rPr>
              <a:t>Did you get invited to that program committee because you are a woman?”</a:t>
            </a:r>
            <a:endParaRPr/>
          </a:p>
        </p:txBody>
      </p:sp>
    </p:spTree>
  </p:cSld>
  <p:timing>
    <p:tnLst>
      <p:par>
        <p:cTn id="21" dur="indefinite" restart="never" nodeType="tmRoot">
          <p:childTnLst>
            <p:seq>
              <p:cTn id="22"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3" name="TextShape 1"/>
          <p:cNvSpPr txBox="1"/>
          <p:nvPr/>
        </p:nvSpPr>
        <p:spPr>
          <a:xfrm>
            <a:off x="504000" y="301320"/>
            <a:ext cx="9071640" cy="5851800"/>
          </a:xfrm>
          <a:prstGeom prst="rect">
            <a:avLst/>
          </a:prstGeom>
          <a:noFill/>
          <a:ln>
            <a:noFill/>
          </a:ln>
        </p:spPr>
        <p:txBody>
          <a:bodyPr lIns="0" rIns="0" tIns="0" bIns="0" anchor="ctr"/>
          <a:p>
            <a:pPr algn="ctr"/>
            <a:r>
              <a:rPr lang="en-US" sz="3600" spc="-1">
                <a:latin typeface="Arial"/>
              </a:rPr>
              <a:t>“</a:t>
            </a:r>
            <a:r>
              <a:rPr lang="en-US" sz="3600" spc="-1">
                <a:latin typeface="Arial"/>
              </a:rPr>
              <a:t>You aren't a kernel programmer.”</a:t>
            </a:r>
            <a:endParaRPr/>
          </a:p>
        </p:txBody>
      </p:sp>
    </p:spTree>
  </p:cSld>
  <p:timing>
    <p:tnLst>
      <p:par>
        <p:cTn id="23" dur="indefinite" restart="never" nodeType="tmRoot">
          <p:childTnLst>
            <p:seq>
              <p:cTn id="24"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4"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You feel like an impostor because people treat you like one</a:t>
            </a:r>
            <a:endParaRPr/>
          </a:p>
        </p:txBody>
      </p:sp>
      <p:sp>
        <p:nvSpPr>
          <p:cNvPr id="65" name="TextShape 2"/>
          <p:cNvSpPr txBox="1"/>
          <p:nvPr/>
        </p:nvSpPr>
        <p:spPr>
          <a:xfrm>
            <a:off x="504000" y="1769040"/>
            <a:ext cx="9071640" cy="4671720"/>
          </a:xfrm>
          <a:prstGeom prst="rect">
            <a:avLst/>
          </a:prstGeom>
          <a:noFill/>
          <a:ln>
            <a:noFill/>
          </a:ln>
        </p:spPr>
        <p:txBody>
          <a:bodyPr lIns="0" rIns="0" tIns="0" bIns="0"/>
          <a:p>
            <a:pPr marL="432000" indent="-324000">
              <a:buClr>
                <a:srgbClr val="ffffff"/>
              </a:buClr>
              <a:buSzPct val="45000"/>
              <a:buFont typeface="StarSymbol"/>
              <a:buChar char=""/>
            </a:pPr>
            <a:r>
              <a:rPr lang="en-US" sz="3200" spc="-1">
                <a:latin typeface="Verdana"/>
              </a:rPr>
              <a:t>Sexism says women can't be good at what it is you are doing</a:t>
            </a:r>
            <a:endParaRPr/>
          </a:p>
          <a:p>
            <a:pPr marL="432000" indent="-324000">
              <a:buClr>
                <a:srgbClr val="ffffff"/>
              </a:buClr>
              <a:buSzPct val="45000"/>
              <a:buFont typeface="StarSymbol"/>
              <a:buChar char=""/>
            </a:pPr>
            <a:r>
              <a:rPr lang="en-US" sz="3200" spc="-1">
                <a:latin typeface="Verdana"/>
              </a:rPr>
              <a:t>People forget facts that don't fit their stereotypes (“prove-it-again bias”)</a:t>
            </a:r>
            <a:endParaRPr/>
          </a:p>
          <a:p>
            <a:pPr marL="432000" indent="-324000">
              <a:buClr>
                <a:srgbClr val="ffffff"/>
              </a:buClr>
              <a:buSzPct val="45000"/>
              <a:buFont typeface="StarSymbol"/>
              <a:buChar char=""/>
            </a:pPr>
            <a:r>
              <a:rPr lang="en-US" sz="3200" spc="-1">
                <a:latin typeface="Verdana"/>
              </a:rPr>
              <a:t>People act surprised when you are good</a:t>
            </a:r>
            <a:endParaRPr/>
          </a:p>
          <a:p>
            <a:pPr marL="432000" indent="-324000">
              <a:buClr>
                <a:srgbClr val="ffffff"/>
              </a:buClr>
              <a:buSzPct val="45000"/>
              <a:buFont typeface="StarSymbol"/>
              <a:buChar char=""/>
            </a:pPr>
            <a:r>
              <a:rPr lang="en-US" sz="3200" spc="-1">
                <a:latin typeface="Verdana"/>
              </a:rPr>
              <a:t>People advise you to lower your ambitions</a:t>
            </a:r>
            <a:endParaRPr/>
          </a:p>
          <a:p>
            <a:pPr marL="432000" indent="-324000">
              <a:buClr>
                <a:srgbClr val="ffffff"/>
              </a:buClr>
              <a:buSzPct val="45000"/>
              <a:buFont typeface="StarSymbol"/>
              <a:buChar char=""/>
            </a:pPr>
            <a:r>
              <a:rPr lang="en-US" sz="3200" spc="-1">
                <a:latin typeface="Verdana"/>
              </a:rPr>
              <a:t>People tell you that you are an impostor</a:t>
            </a:r>
            <a:endParaRPr/>
          </a:p>
        </p:txBody>
      </p:sp>
    </p:spTree>
  </p:cSld>
  <p:timing>
    <p:tnLst>
      <p:par>
        <p:cTn id="25" dur="indefinite" restart="never" nodeType="tmRoot">
          <p:childTnLst>
            <p:seq>
              <p:cTn id="26"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6"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What is the result?</a:t>
            </a:r>
            <a:endParaRPr/>
          </a:p>
        </p:txBody>
      </p:sp>
      <p:sp>
        <p:nvSpPr>
          <p:cNvPr id="67" name="TextShape 2"/>
          <p:cNvSpPr txBox="1"/>
          <p:nvPr/>
        </p:nvSpPr>
        <p:spPr>
          <a:xfrm>
            <a:off x="504000" y="1769040"/>
            <a:ext cx="9071640" cy="5345640"/>
          </a:xfrm>
          <a:prstGeom prst="rect">
            <a:avLst/>
          </a:prstGeom>
          <a:noFill/>
          <a:ln>
            <a:noFill/>
          </a:ln>
        </p:spPr>
        <p:txBody>
          <a:bodyPr lIns="0" rIns="0" tIns="0" bIns="0"/>
          <a:p>
            <a:pPr marL="432000" indent="-324000">
              <a:buClr>
                <a:srgbClr val="ffffff"/>
              </a:buClr>
              <a:buSzPct val="45000"/>
              <a:buFont typeface="StarSymbol"/>
              <a:buChar char=""/>
            </a:pPr>
            <a:r>
              <a:rPr lang="en-US" sz="3200" spc="-1">
                <a:latin typeface="Verdana"/>
              </a:rPr>
              <a:t>We have less satisfaction in our lives</a:t>
            </a:r>
            <a:endParaRPr/>
          </a:p>
          <a:p>
            <a:pPr marL="432000" indent="-324000">
              <a:buClr>
                <a:srgbClr val="ffffff"/>
              </a:buClr>
              <a:buSzPct val="45000"/>
              <a:buFont typeface="StarSymbol"/>
              <a:buChar char=""/>
            </a:pPr>
            <a:r>
              <a:rPr lang="en-US" sz="3200" spc="-1">
                <a:latin typeface="Verdana"/>
              </a:rPr>
              <a:t>We waste time over-preparing and worrying instead of doing good work and having fun</a:t>
            </a:r>
            <a:endParaRPr/>
          </a:p>
          <a:p>
            <a:pPr marL="432000" indent="-324000">
              <a:buClr>
                <a:srgbClr val="ffffff"/>
              </a:buClr>
              <a:buSzPct val="45000"/>
              <a:buFont typeface="StarSymbol"/>
              <a:buChar char=""/>
            </a:pPr>
            <a:r>
              <a:rPr lang="en-US" sz="3200" spc="-1">
                <a:latin typeface="Verdana"/>
              </a:rPr>
              <a:t>We are less effective as colleagues</a:t>
            </a:r>
            <a:endParaRPr/>
          </a:p>
          <a:p>
            <a:pPr marL="432000" indent="-324000">
              <a:buClr>
                <a:srgbClr val="ffffff"/>
              </a:buClr>
              <a:buSzPct val="45000"/>
              <a:buFont typeface="StarSymbol"/>
              <a:buChar char=""/>
            </a:pPr>
            <a:r>
              <a:rPr lang="en-US" sz="3200" spc="-1">
                <a:latin typeface="Verdana"/>
              </a:rPr>
              <a:t>We ask for less money</a:t>
            </a:r>
            <a:endParaRPr/>
          </a:p>
          <a:p>
            <a:pPr marL="432000" indent="-324000">
              <a:buClr>
                <a:srgbClr val="ffffff"/>
              </a:buClr>
              <a:buSzPct val="45000"/>
              <a:buFont typeface="StarSymbol"/>
              <a:buChar char=""/>
            </a:pPr>
            <a:r>
              <a:rPr lang="en-US" sz="3200" spc="-1">
                <a:latin typeface="Verdana"/>
              </a:rPr>
              <a:t>We don't ask for challenges</a:t>
            </a:r>
            <a:endParaRPr/>
          </a:p>
          <a:p>
            <a:pPr marL="432000" indent="-324000">
              <a:buClr>
                <a:srgbClr val="ffffff"/>
              </a:buClr>
              <a:buSzPct val="45000"/>
              <a:buFont typeface="StarSymbol"/>
              <a:buChar char=""/>
            </a:pPr>
            <a:r>
              <a:rPr lang="en-US" sz="3200" spc="-1">
                <a:latin typeface="Verdana"/>
              </a:rPr>
              <a:t>We don't ask for promotions or apply for jobs</a:t>
            </a:r>
            <a:endParaRPr/>
          </a:p>
        </p:txBody>
      </p:sp>
    </p:spTree>
  </p:cSld>
  <p:timing>
    <p:tnLst>
      <p:par>
        <p:cTn id="27" dur="indefinite" restart="never" nodeType="tmRoot">
          <p:childTnLst>
            <p:seq>
              <p:cTn id="28"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8" name="TextShape 1"/>
          <p:cNvSpPr txBox="1"/>
          <p:nvPr/>
        </p:nvSpPr>
        <p:spPr>
          <a:xfrm>
            <a:off x="504000" y="280080"/>
            <a:ext cx="9071640" cy="1305000"/>
          </a:xfrm>
          <a:prstGeom prst="rect">
            <a:avLst/>
          </a:prstGeom>
          <a:noFill/>
          <a:ln>
            <a:noFill/>
          </a:ln>
        </p:spPr>
        <p:txBody>
          <a:bodyPr lIns="0" rIns="0" tIns="0" bIns="0" anchor="ctr"/>
          <a:p>
            <a:pPr algn="ctr"/>
            <a:r>
              <a:rPr lang="en-US" sz="4400" spc="-1">
                <a:latin typeface="ChunkFive Roman"/>
              </a:rPr>
              <a:t>Preventing Impostor Syndrome your community or workplace</a:t>
            </a:r>
            <a:endParaRPr/>
          </a:p>
        </p:txBody>
      </p:sp>
      <p:sp>
        <p:nvSpPr>
          <p:cNvPr id="69" name="TextShape 2"/>
          <p:cNvSpPr txBox="1"/>
          <p:nvPr/>
        </p:nvSpPr>
        <p:spPr>
          <a:xfrm>
            <a:off x="504000" y="1769040"/>
            <a:ext cx="9071640" cy="4384800"/>
          </a:xfrm>
          <a:prstGeom prst="rect">
            <a:avLst/>
          </a:prstGeom>
          <a:noFill/>
          <a:ln>
            <a:noFill/>
          </a:ln>
        </p:spPr>
        <p:txBody>
          <a:bodyPr lIns="0" rIns="0" tIns="0" bIns="0"/>
          <a:p>
            <a:pPr marL="432000" indent="-324000">
              <a:buClr>
                <a:srgbClr val="ffffff"/>
              </a:buClr>
              <a:buSzPct val="45000"/>
              <a:buFont typeface="StarSymbol"/>
              <a:buChar char=""/>
            </a:pPr>
            <a:r>
              <a:rPr lang="en-US" sz="3200" spc="-1">
                <a:latin typeface="Verdana"/>
              </a:rPr>
              <a:t>Be encouraging</a:t>
            </a:r>
            <a:endParaRPr/>
          </a:p>
          <a:p>
            <a:pPr marL="432000" indent="-324000">
              <a:buClr>
                <a:srgbClr val="ffffff"/>
              </a:buClr>
              <a:buSzPct val="45000"/>
              <a:buFont typeface="StarSymbol"/>
              <a:buChar char=""/>
            </a:pPr>
            <a:r>
              <a:rPr lang="en-US" sz="3200" spc="-1">
                <a:latin typeface="Verdana"/>
              </a:rPr>
              <a:t>Share your own failures</a:t>
            </a:r>
            <a:endParaRPr/>
          </a:p>
          <a:p>
            <a:pPr marL="432000" indent="-324000">
              <a:buClr>
                <a:srgbClr val="ffffff"/>
              </a:buClr>
              <a:buSzPct val="45000"/>
              <a:buFont typeface="StarSymbol"/>
              <a:buChar char=""/>
            </a:pPr>
            <a:r>
              <a:rPr lang="en-US" sz="3200" spc="-1">
                <a:latin typeface="Verdana"/>
              </a:rPr>
              <a:t>Have a positive and kind community</a:t>
            </a:r>
            <a:endParaRPr/>
          </a:p>
          <a:p>
            <a:pPr marL="432000" indent="-324000">
              <a:buClr>
                <a:srgbClr val="ffffff"/>
              </a:buClr>
              <a:buSzPct val="45000"/>
              <a:buFont typeface="StarSymbol"/>
              <a:buChar char=""/>
            </a:pPr>
            <a:r>
              <a:rPr lang="en-US" sz="3200" spc="-1">
                <a:latin typeface="Verdana"/>
              </a:rPr>
              <a:t>Make mentoring a first class activity</a:t>
            </a:r>
            <a:endParaRPr/>
          </a:p>
          <a:p>
            <a:pPr marL="432000" indent="-324000">
              <a:buClr>
                <a:srgbClr val="ffffff"/>
              </a:buClr>
              <a:buSzPct val="45000"/>
              <a:buFont typeface="StarSymbol"/>
              <a:buChar char=""/>
            </a:pPr>
            <a:r>
              <a:rPr lang="en-US" sz="3200" spc="-1">
                <a:latin typeface="Verdana"/>
              </a:rPr>
              <a:t>Document, document, document!</a:t>
            </a:r>
            <a:endParaRPr/>
          </a:p>
        </p:txBody>
      </p:sp>
    </p:spTree>
  </p:cSld>
  <p:timing>
    <p:tnLst>
      <p:par>
        <p:cTn id="29" dur="indefinite" restart="never" nodeType="tmRoot">
          <p:childTnLst>
            <p:seq>
              <p:cTn id="30"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0"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Exercises</a:t>
            </a:r>
            <a:endParaRPr/>
          </a:p>
        </p:txBody>
      </p:sp>
      <p:sp>
        <p:nvSpPr>
          <p:cNvPr id="71" name="TextShape 2"/>
          <p:cNvSpPr txBox="1"/>
          <p:nvPr/>
        </p:nvSpPr>
        <p:spPr>
          <a:xfrm>
            <a:off x="504000" y="1769040"/>
            <a:ext cx="9071640" cy="4384800"/>
          </a:xfrm>
          <a:prstGeom prst="rect">
            <a:avLst/>
          </a:prstGeom>
          <a:noFill/>
          <a:ln>
            <a:noFill/>
          </a:ln>
        </p:spPr>
        <p:txBody>
          <a:bodyPr lIns="0" rIns="0" tIns="0" bIns="0"/>
          <a:p>
            <a:pPr marL="432000" indent="-324000">
              <a:buClr>
                <a:srgbClr val="ffffff"/>
              </a:buClr>
              <a:buSzPct val="45000"/>
              <a:buFont typeface="StarSymbol"/>
              <a:buChar char=""/>
            </a:pPr>
            <a:r>
              <a:rPr lang="en-US" sz="3200" spc="-1">
                <a:latin typeface="Verdana"/>
              </a:rPr>
              <a:t>Do exercises with your group</a:t>
            </a:r>
            <a:endParaRPr/>
          </a:p>
          <a:p>
            <a:pPr marL="432000" indent="-324000">
              <a:buClr>
                <a:srgbClr val="ffffff"/>
              </a:buClr>
              <a:buSzPct val="45000"/>
              <a:buFont typeface="StarSymbol"/>
              <a:buChar char=""/>
            </a:pPr>
            <a:r>
              <a:rPr lang="en-US" sz="3200" spc="-1">
                <a:latin typeface="Verdana"/>
              </a:rPr>
              <a:t>No one has to participate</a:t>
            </a:r>
            <a:endParaRPr/>
          </a:p>
          <a:p>
            <a:pPr marL="432000" indent="-324000">
              <a:buClr>
                <a:srgbClr val="ffffff"/>
              </a:buClr>
              <a:buSzPct val="45000"/>
              <a:buFont typeface="StarSymbol"/>
              <a:buChar char=""/>
            </a:pPr>
            <a:r>
              <a:rPr lang="en-US" sz="3200" spc="-1">
                <a:latin typeface="Verdana"/>
              </a:rPr>
              <a:t>No one has to report out</a:t>
            </a:r>
            <a:endParaRPr/>
          </a:p>
          <a:p>
            <a:pPr marL="432000" indent="-324000">
              <a:buClr>
                <a:srgbClr val="ffffff"/>
              </a:buClr>
              <a:buSzPct val="45000"/>
              <a:buFont typeface="StarSymbol"/>
              <a:buChar char=""/>
            </a:pPr>
            <a:r>
              <a:rPr lang="en-US" sz="3200" spc="-1">
                <a:latin typeface="Verdana"/>
              </a:rPr>
              <a:t>You can leave, switch tables, or come back at any time for any reason</a:t>
            </a:r>
            <a:endParaRPr/>
          </a:p>
          <a:p>
            <a:pPr marL="432000" indent="-324000">
              <a:buClr>
                <a:srgbClr val="ffffff"/>
              </a:buClr>
              <a:buSzPct val="45000"/>
              <a:buFont typeface="StarSymbol"/>
              <a:buChar char=""/>
            </a:pPr>
            <a:r>
              <a:rPr lang="en-US" sz="3200" spc="-1">
                <a:latin typeface="Verdana"/>
              </a:rPr>
              <a:t>If someone is bothering you, come find me during discussion or break</a:t>
            </a:r>
            <a:endParaRPr/>
          </a:p>
        </p:txBody>
      </p:sp>
    </p:spTree>
  </p:cSld>
  <p:timing>
    <p:tnLst>
      <p:par>
        <p:cTn id="31" dur="indefinite" restart="never" nodeType="tmRoot">
          <p:childTnLst>
            <p:seq>
              <p:cTn id="32"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2"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a:t>
            </a:r>
            <a:r>
              <a:rPr lang="en-US" sz="4400" spc="-1">
                <a:latin typeface="ChunkFive Roman"/>
              </a:rPr>
              <a:t>Take a compliment!”</a:t>
            </a:r>
            <a:endParaRPr/>
          </a:p>
        </p:txBody>
      </p:sp>
      <p:pic>
        <p:nvPicPr>
          <p:cNvPr id="73" name="" descr=""/>
          <p:cNvPicPr/>
          <p:nvPr/>
        </p:nvPicPr>
        <p:blipFill>
          <a:blip r:embed="rId1"/>
          <a:stretch/>
        </p:blipFill>
        <p:spPr>
          <a:xfrm>
            <a:off x="1747440" y="1769040"/>
            <a:ext cx="6584040" cy="4384800"/>
          </a:xfrm>
          <a:prstGeom prst="rect">
            <a:avLst/>
          </a:prstGeom>
          <a:ln>
            <a:noFill/>
          </a:ln>
        </p:spPr>
      </p:pic>
    </p:spTree>
  </p:cSld>
  <p:timing>
    <p:tnLst>
      <p:par>
        <p:cTn id="33" dur="indefinite" restart="never" nodeType="tmRoot">
          <p:childTnLst>
            <p:seq>
              <p:cTn id="34"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4" name="TextShape 1"/>
          <p:cNvSpPr txBox="1"/>
          <p:nvPr/>
        </p:nvSpPr>
        <p:spPr>
          <a:xfrm>
            <a:off x="504000" y="280080"/>
            <a:ext cx="9071640" cy="1305000"/>
          </a:xfrm>
          <a:prstGeom prst="rect">
            <a:avLst/>
          </a:prstGeom>
          <a:noFill/>
          <a:ln>
            <a:noFill/>
          </a:ln>
        </p:spPr>
        <p:txBody>
          <a:bodyPr lIns="0" rIns="0" tIns="0" bIns="0" anchor="ctr"/>
          <a:p>
            <a:pPr algn="ctr"/>
            <a:r>
              <a:rPr lang="en-US" sz="4400" spc="-1">
                <a:latin typeface="ChunkFive Roman"/>
              </a:rPr>
              <a:t>“</a:t>
            </a:r>
            <a:r>
              <a:rPr lang="en-US" sz="4400" spc="-1">
                <a:latin typeface="ChunkFive Roman"/>
              </a:rPr>
              <a:t>Take a compliment!”:</a:t>
            </a:r>
            <a:r>
              <a:rPr lang="en-US" sz="4400" spc="-1">
                <a:latin typeface="ChunkFive Roman"/>
              </a:rPr>
              <a:t>
</a:t>
            </a:r>
            <a:r>
              <a:rPr lang="en-US" sz="4400" spc="-1">
                <a:latin typeface="ChunkFive Roman"/>
              </a:rPr>
              <a:t>group share</a:t>
            </a:r>
            <a:endParaRPr/>
          </a:p>
        </p:txBody>
      </p:sp>
      <p:sp>
        <p:nvSpPr>
          <p:cNvPr id="75" name="TextShape 2"/>
          <p:cNvSpPr txBox="1"/>
          <p:nvPr/>
        </p:nvSpPr>
        <p:spPr>
          <a:xfrm>
            <a:off x="1747440" y="1769040"/>
            <a:ext cx="6584040" cy="4384800"/>
          </a:xfrm>
          <a:prstGeom prst="rect">
            <a:avLst/>
          </a:prstGeom>
          <a:noFill/>
          <a:ln>
            <a:noFill/>
          </a:ln>
        </p:spPr>
        <p:txBody>
          <a:bodyPr lIns="0" rIns="0" tIns="0" bIns="0"/>
          <a:p>
            <a:endParaRPr/>
          </a:p>
        </p:txBody>
      </p:sp>
    </p:spTree>
  </p:cSld>
  <p:timing>
    <p:tnLst>
      <p:par>
        <p:cTn id="35" dur="indefinite" restart="never" nodeType="tmRoot">
          <p:childTnLst>
            <p:seq>
              <p:cTn id="36"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6"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Values exercise</a:t>
            </a:r>
            <a:endParaRPr/>
          </a:p>
        </p:txBody>
      </p:sp>
      <p:sp>
        <p:nvSpPr>
          <p:cNvPr id="77" name="TextShape 2"/>
          <p:cNvSpPr txBox="1"/>
          <p:nvPr/>
        </p:nvSpPr>
        <p:spPr>
          <a:xfrm>
            <a:off x="504000" y="1769040"/>
            <a:ext cx="9071640" cy="4384800"/>
          </a:xfrm>
          <a:prstGeom prst="rect">
            <a:avLst/>
          </a:prstGeom>
          <a:noFill/>
          <a:ln>
            <a:noFill/>
          </a:ln>
        </p:spPr>
        <p:txBody>
          <a:bodyPr lIns="0" rIns="0" tIns="0" bIns="0"/>
          <a:p>
            <a:endParaRPr/>
          </a:p>
        </p:txBody>
      </p:sp>
    </p:spTree>
  </p:cSld>
  <p:timing>
    <p:tnLst>
      <p:par>
        <p:cTn id="37" dur="indefinite" restart="never" nodeType="tmRoot">
          <p:childTnLst>
            <p:seq>
              <p:cTn id="38"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8" name="TextShape 1"/>
          <p:cNvSpPr txBox="1"/>
          <p:nvPr/>
        </p:nvSpPr>
        <p:spPr>
          <a:xfrm>
            <a:off x="504000" y="280080"/>
            <a:ext cx="9071640" cy="1305000"/>
          </a:xfrm>
          <a:prstGeom prst="rect">
            <a:avLst/>
          </a:prstGeom>
          <a:noFill/>
          <a:ln>
            <a:noFill/>
          </a:ln>
        </p:spPr>
        <p:txBody>
          <a:bodyPr lIns="0" rIns="0" tIns="0" bIns="0" anchor="ctr"/>
          <a:p>
            <a:pPr algn="ctr"/>
            <a:r>
              <a:rPr lang="en-US" sz="4400" spc="-1">
                <a:latin typeface="ChunkFive Roman"/>
              </a:rPr>
              <a:t>Values exercise:</a:t>
            </a:r>
            <a:r>
              <a:rPr lang="en-US" sz="4400" spc="-1">
                <a:latin typeface="ChunkFive Roman"/>
              </a:rPr>
              <a:t>
</a:t>
            </a:r>
            <a:r>
              <a:rPr lang="en-US" sz="4400" spc="-1">
                <a:latin typeface="ChunkFive Roman"/>
              </a:rPr>
              <a:t>group share</a:t>
            </a:r>
            <a:endParaRPr/>
          </a:p>
        </p:txBody>
      </p:sp>
      <p:sp>
        <p:nvSpPr>
          <p:cNvPr id="79" name="TextShape 2"/>
          <p:cNvSpPr txBox="1"/>
          <p:nvPr/>
        </p:nvSpPr>
        <p:spPr>
          <a:xfrm>
            <a:off x="504000" y="1769040"/>
            <a:ext cx="9071640" cy="4384800"/>
          </a:xfrm>
          <a:prstGeom prst="rect">
            <a:avLst/>
          </a:prstGeom>
          <a:noFill/>
          <a:ln>
            <a:noFill/>
          </a:ln>
        </p:spPr>
        <p:txBody>
          <a:bodyPr lIns="0" rIns="0" tIns="0" bIns="0"/>
          <a:p>
            <a:endParaRPr/>
          </a:p>
        </p:txBody>
      </p:sp>
    </p:spTree>
  </p:cSld>
  <p:timing>
    <p:tnLst>
      <p:par>
        <p:cTn id="39" dur="indefinite" restart="never" nodeType="tmRoot">
          <p:childTnLst>
            <p:seq>
              <p:cTn id="40"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0"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Combating negative thoughts</a:t>
            </a:r>
            <a:endParaRPr/>
          </a:p>
        </p:txBody>
      </p:sp>
      <p:sp>
        <p:nvSpPr>
          <p:cNvPr id="81" name="TextShape 2"/>
          <p:cNvSpPr txBox="1"/>
          <p:nvPr/>
        </p:nvSpPr>
        <p:spPr>
          <a:xfrm>
            <a:off x="504000" y="1769040"/>
            <a:ext cx="9071640" cy="4384800"/>
          </a:xfrm>
          <a:prstGeom prst="rect">
            <a:avLst/>
          </a:prstGeom>
          <a:noFill/>
          <a:ln>
            <a:noFill/>
          </a:ln>
        </p:spPr>
        <p:txBody>
          <a:bodyPr lIns="0" rIns="0" tIns="0" bIns="0"/>
          <a:p>
            <a:endParaRPr/>
          </a:p>
        </p:txBody>
      </p:sp>
    </p:spTree>
  </p:cSld>
  <p:timing>
    <p:tnLst>
      <p:par>
        <p:cTn id="41" dur="indefinite" restart="never" nodeType="tmRoot">
          <p:childTnLst>
            <p:seq>
              <p:cTn id="42"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2" name="TextShape 1"/>
          <p:cNvSpPr txBox="1"/>
          <p:nvPr/>
        </p:nvSpPr>
        <p:spPr>
          <a:xfrm>
            <a:off x="504000" y="280080"/>
            <a:ext cx="9071640" cy="1305000"/>
          </a:xfrm>
          <a:prstGeom prst="rect">
            <a:avLst/>
          </a:prstGeom>
          <a:noFill/>
          <a:ln>
            <a:noFill/>
          </a:ln>
        </p:spPr>
        <p:txBody>
          <a:bodyPr lIns="0" rIns="0" tIns="0" bIns="0" anchor="ctr"/>
          <a:p>
            <a:pPr algn="ctr"/>
            <a:r>
              <a:rPr lang="en-US" sz="4400" spc="-1">
                <a:latin typeface="ChunkFive Roman"/>
              </a:rPr>
              <a:t>Combating negative thoughts: group share</a:t>
            </a:r>
            <a:endParaRPr/>
          </a:p>
        </p:txBody>
      </p:sp>
      <p:sp>
        <p:nvSpPr>
          <p:cNvPr id="83" name="TextShape 2"/>
          <p:cNvSpPr txBox="1"/>
          <p:nvPr/>
        </p:nvSpPr>
        <p:spPr>
          <a:xfrm>
            <a:off x="504000" y="1769040"/>
            <a:ext cx="9071640" cy="4384800"/>
          </a:xfrm>
          <a:prstGeom prst="rect">
            <a:avLst/>
          </a:prstGeom>
          <a:noFill/>
          <a:ln>
            <a:noFill/>
          </a:ln>
        </p:spPr>
        <p:txBody>
          <a:bodyPr lIns="0" rIns="0" tIns="0" bIns="0"/>
          <a:p>
            <a:endParaRPr/>
          </a:p>
        </p:txBody>
      </p:sp>
    </p:spTree>
  </p:cSld>
  <p:timing>
    <p:tnLst>
      <p:par>
        <p:cTn id="43" dur="indefinite" restart="never" nodeType="tmRoot">
          <p:childTnLst>
            <p:seq>
              <p:cTn id="44"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4"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More resources</a:t>
            </a:r>
            <a:endParaRPr/>
          </a:p>
        </p:txBody>
      </p:sp>
      <p:sp>
        <p:nvSpPr>
          <p:cNvPr id="85" name="TextShape 2"/>
          <p:cNvSpPr txBox="1"/>
          <p:nvPr/>
        </p:nvSpPr>
        <p:spPr>
          <a:xfrm>
            <a:off x="504000" y="1769040"/>
            <a:ext cx="9071640" cy="4989240"/>
          </a:xfrm>
          <a:prstGeom prst="rect">
            <a:avLst/>
          </a:prstGeom>
          <a:noFill/>
          <a:ln>
            <a:noFill/>
          </a:ln>
        </p:spPr>
        <p:txBody>
          <a:bodyPr lIns="0" rIns="0" tIns="0" bIns="0"/>
          <a:p>
            <a:pPr marL="432000" indent="-324000">
              <a:buClr>
                <a:srgbClr val="ffffff"/>
              </a:buClr>
              <a:buSzPct val="45000"/>
              <a:buFont typeface="StarSymbol"/>
              <a:buChar char=""/>
            </a:pPr>
            <a:r>
              <a:rPr lang="en-US" sz="3200" spc="-1">
                <a:latin typeface="Verdana"/>
              </a:rPr>
              <a:t>Denise Paolucci: “Overcoming Impostor Sydrome” (linux.conf.au 2013)</a:t>
            </a:r>
            <a:endParaRPr/>
          </a:p>
          <a:p>
            <a:pPr marL="432000" indent="-324000">
              <a:buClr>
                <a:srgbClr val="ffffff"/>
              </a:buClr>
              <a:buSzPct val="45000"/>
              <a:buFont typeface="StarSymbol"/>
              <a:buChar char=""/>
            </a:pPr>
            <a:r>
              <a:rPr lang="en-US" sz="3200" spc="-1">
                <a:latin typeface="Verdana"/>
              </a:rPr>
              <a:t>Julie Pagano: “It's Dangerous to Go Alone” (PyCon 2014)</a:t>
            </a:r>
            <a:endParaRPr/>
          </a:p>
          <a:p>
            <a:pPr marL="432000" indent="-324000">
              <a:buClr>
                <a:srgbClr val="ffffff"/>
              </a:buClr>
              <a:buSzPct val="45000"/>
              <a:buFont typeface="StarSymbol"/>
              <a:buChar char=""/>
            </a:pPr>
            <a:r>
              <a:rPr lang="en-US" sz="3200" spc="-1">
                <a:latin typeface="Verdana"/>
              </a:rPr>
              <a:t>Mood Gym: https://moodgym.anu.edu.au/welcome</a:t>
            </a:r>
            <a:endParaRPr/>
          </a:p>
          <a:p>
            <a:pPr marL="432000" indent="-324000">
              <a:buClr>
                <a:srgbClr val="ffffff"/>
              </a:buClr>
              <a:buSzPct val="45000"/>
              <a:buFont typeface="StarSymbol"/>
              <a:buChar char=""/>
            </a:pPr>
            <a:r>
              <a:rPr lang="en-US" sz="3200" spc="-1">
                <a:latin typeface="Verdana"/>
              </a:rPr>
              <a:t>Slides, handout, guide for this workshop:  http://adainitiative.org/continue-our-work/impostor-syndrome-training/</a:t>
            </a:r>
            <a:endParaRPr/>
          </a:p>
        </p:txBody>
      </p:sp>
    </p:spTree>
  </p:cSld>
  <p:timing>
    <p:tnLst>
      <p:par>
        <p:cTn id="45" dur="indefinite" restart="never" nodeType="tmRoot">
          <p:childTnLst>
            <p:seq>
              <p:cTn id="46"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6" name="TextShape 1"/>
          <p:cNvSpPr txBox="1"/>
          <p:nvPr/>
        </p:nvSpPr>
        <p:spPr>
          <a:xfrm>
            <a:off x="504000" y="301320"/>
            <a:ext cx="9071640" cy="1262160"/>
          </a:xfrm>
          <a:prstGeom prst="rect">
            <a:avLst/>
          </a:prstGeom>
          <a:noFill/>
          <a:ln>
            <a:noFill/>
          </a:ln>
        </p:spPr>
        <p:txBody>
          <a:bodyPr lIns="0" rIns="0" tIns="0" bIns="0" anchor="ctr"/>
          <a:p>
            <a:pPr algn="ctr"/>
            <a:r>
              <a:rPr lang="en-US" sz="4400" spc="-1">
                <a:latin typeface="ChunkFive Roman"/>
              </a:rPr>
              <a:t>Thank you!</a:t>
            </a:r>
            <a:endParaRPr/>
          </a:p>
        </p:txBody>
      </p:sp>
      <p:sp>
        <p:nvSpPr>
          <p:cNvPr id="87" name="TextShape 2"/>
          <p:cNvSpPr txBox="1"/>
          <p:nvPr/>
        </p:nvSpPr>
        <p:spPr>
          <a:xfrm>
            <a:off x="504000" y="1769040"/>
            <a:ext cx="9071640" cy="4384800"/>
          </a:xfrm>
          <a:prstGeom prst="rect">
            <a:avLst/>
          </a:prstGeom>
          <a:noFill/>
          <a:ln>
            <a:noFill/>
          </a:ln>
        </p:spPr>
        <p:txBody>
          <a:bodyPr lIns="0" rIns="0" tIns="0" bIns="0"/>
          <a:p>
            <a:endParaRPr/>
          </a:p>
        </p:txBody>
      </p:sp>
    </p:spTree>
  </p:cSld>
  <p:timing>
    <p:tnLst>
      <p:par>
        <p:cTn id="47" dur="indefinite" restart="never" nodeType="tmRoot">
          <p:childTnLst>
            <p:seq>
              <p:cTn id="48"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otalTime>9139</TotalTime>
  <Application>LibreOffice/5.0.1.2$MacOSX_X86_64 LibreOffice_project/81898c9f5c0d43f3473ba111d7b351050be20261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2014-03-26T13:59:26Z</dcterms:created>
  <dc:creator>Valerie Aurora</dc:creator>
  <dc:language>en-US</dc:language>
  <dcterms:modified xsi:type="dcterms:W3CDTF">2015-10-16T18:39:20Z</dcterms:modified>
  <cp:revision>103</cp:revision>
</cp:coreProperties>
</file>